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31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920880" cy="41044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отчет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независимой оценке качества образования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(НОКО)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 86»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2020/2023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9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ИТОГОВЫЕ </a:t>
            </a:r>
            <a:r>
              <a:rPr lang="ru-RU" dirty="0"/>
              <a:t>РЕЗУЛЬТАТЫ НОК</a:t>
            </a:r>
            <a:br>
              <a:rPr lang="ru-RU" dirty="0"/>
            </a:br>
            <a:r>
              <a:rPr lang="ru-RU" dirty="0"/>
              <a:t> МБОУ «Школа № 86</a:t>
            </a:r>
            <a:r>
              <a:rPr lang="ru-RU" dirty="0" smtClean="0"/>
              <a:t>». 2023.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935803"/>
              </p:ext>
            </p:extLst>
          </p:nvPr>
        </p:nvGraphicFramePr>
        <p:xfrm>
          <a:off x="611560" y="1196752"/>
          <a:ext cx="7451159" cy="4200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075"/>
                <a:gridCol w="4302650"/>
                <a:gridCol w="1540775"/>
                <a:gridCol w="1273659"/>
              </a:tblGrid>
              <a:tr h="700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Критерий/Показатель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Набранный балл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Место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Критерий "Открытость и доступность информации об организации"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99,2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 из 31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Критерий "Доступность услуг для инвалидов"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77,6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из 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1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Критерий "Доброжелательность, вежливость работников организации сферы образования"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28 из 51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Критерий "Удовлетворенность условиями оказания услуг"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95,9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 из 37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85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ИТОГОВЫЙ ПОКАЗАТЕЛЬ (РЕЙТИНГ)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93,84 (37)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37 из 72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42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717592" cy="548640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на официальном сайте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 86»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функционирующих дистанционных способах обратной связи </a:t>
            </a:r>
            <a:r>
              <a: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взаимодействия </a:t>
            </a: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получателями услуг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842678"/>
              </p:ext>
            </p:extLst>
          </p:nvPr>
        </p:nvGraphicFramePr>
        <p:xfrm>
          <a:off x="467544" y="1700808"/>
          <a:ext cx="7920881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558"/>
                <a:gridCol w="1652558"/>
                <a:gridCol w="1310649"/>
                <a:gridCol w="1652558"/>
                <a:gridCol w="1652558"/>
              </a:tblGrid>
              <a:tr h="418163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Открытость и доступность информации об организации,</a:t>
                      </a:r>
                      <a:r>
                        <a:rPr lang="ru-RU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осуществляющей образовательную деятельность </a:t>
                      </a:r>
                      <a:endParaRPr lang="ru-RU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 информации,</a:t>
                      </a:r>
                    </a:p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размещенной на общедоступных информационных ресурсах</a:t>
                      </a:r>
                      <a:endParaRPr lang="ru-RU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 информации размещенной на информационных стендах в помещении</a:t>
                      </a:r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 информации размещенной на официальном сайте в</a:t>
                      </a:r>
                    </a:p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информационно-телекоммуникационной сети «Интернет»</a:t>
                      </a:r>
                      <a:endParaRPr lang="ru-RU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на официальном сайте информации о функционирующих дистанционных способах обратной связи и</a:t>
                      </a:r>
                    </a:p>
                    <a:p>
                      <a:pPr algn="ctr"/>
                      <a:r>
                        <a:rPr kumimoji="0" lang="ru-RU" sz="1800" b="1" i="0" u="none" strike="noStrike" kern="120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взаимодействия с получателями услуг</a:t>
                      </a:r>
                      <a:endParaRPr lang="ru-RU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102" marR="92102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94/99,2</a:t>
                      </a:r>
                      <a:endParaRPr lang="ru-RU" b="1" dirty="0"/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96/100</a:t>
                      </a:r>
                      <a:endParaRPr lang="ru-RU" b="1" dirty="0"/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100/98</a:t>
                      </a:r>
                      <a:endParaRPr lang="ru-RU" b="1" dirty="0"/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91/98</a:t>
                      </a:r>
                      <a:endParaRPr lang="ru-RU" b="1" dirty="0"/>
                    </a:p>
                  </a:txBody>
                  <a:tcPr marL="92102" marR="921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100/100</a:t>
                      </a:r>
                      <a:endParaRPr lang="ru-RU" b="1" dirty="0"/>
                    </a:p>
                  </a:txBody>
                  <a:tcPr marL="92102" marR="9210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94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760"/>
            <a:ext cx="8784976" cy="975008"/>
          </a:xfrm>
        </p:spPr>
        <p:txBody>
          <a:bodyPr/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оценки удовлетворенности граждан качеством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оказания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в том числе объем и параметры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выборочной совокупности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респондентов, интерпретацию полученных данных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210" y="1700808"/>
            <a:ext cx="8784976" cy="3579849"/>
          </a:xfrm>
        </p:spPr>
        <p:txBody>
          <a:bodyPr>
            <a:noAutofit/>
          </a:bodyPr>
          <a:lstStyle/>
          <a:p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В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требованиями технического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было организовано анкетирование граждан с целью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уровня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удовлетворенности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качеством условий оказания услуг.</a:t>
            </a:r>
          </a:p>
          <a:p>
            <a:pPr algn="just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генеральной совокупности респондентов (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получателей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подлежащих опросу) для выявления мнения граждан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 сформирован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 86»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методикой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и обобщения мнения граждан о качестве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оказания услуг.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05178"/>
              </p:ext>
            </p:extLst>
          </p:nvPr>
        </p:nvGraphicFramePr>
        <p:xfrm>
          <a:off x="1619672" y="3861048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Кол-во обучающихся</a:t>
                      </a:r>
                      <a:endParaRPr lang="ru-RU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Кол-во опрошенных</a:t>
                      </a:r>
                      <a:endParaRPr lang="ru-RU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Процент опрошенных</a:t>
                      </a:r>
                      <a:endParaRPr lang="ru-RU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1019/1222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531/600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53/49,1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22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5760"/>
            <a:ext cx="7876356" cy="548640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оценки удовлетворенности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качеством условий оказания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299837"/>
              </p:ext>
            </p:extLst>
          </p:nvPr>
        </p:nvGraphicFramePr>
        <p:xfrm>
          <a:off x="179512" y="980728"/>
          <a:ext cx="8784976" cy="49987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36104"/>
                <a:gridCol w="792088"/>
                <a:gridCol w="648072"/>
                <a:gridCol w="720080"/>
                <a:gridCol w="1008112"/>
                <a:gridCol w="936104"/>
                <a:gridCol w="1008112"/>
                <a:gridCol w="792088"/>
                <a:gridCol w="1008112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открытостью, полнотой и доступностью информации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комфортностью условий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доступностью образовательных услуг для инвалидов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доброжелательностью, вежливостью работников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доброжелательностью, вежливостью работников</a:t>
                      </a:r>
                    </a:p>
                    <a:p>
                      <a:r>
                        <a:rPr lang="ru-RU" sz="1200" u="none" strike="noStrike" kern="1200" baseline="0" dirty="0" smtClean="0"/>
                        <a:t>24</a:t>
                      </a:r>
                    </a:p>
                    <a:p>
                      <a:r>
                        <a:rPr lang="ru-RU" sz="1200" u="none" strike="noStrike" kern="1200" baseline="0" dirty="0" smtClean="0"/>
                        <a:t>организации, обеспечивающих непосредственное оказание образовательной</a:t>
                      </a:r>
                    </a:p>
                    <a:p>
                      <a:r>
                        <a:rPr lang="ru-RU" sz="1200" u="none" strike="noStrike" kern="1200" baseline="0" dirty="0" smtClean="0"/>
                        <a:t>услуги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доброжелательностью, вежливостью работников</a:t>
                      </a:r>
                    </a:p>
                    <a:p>
                      <a:r>
                        <a:rPr lang="ru-RU" sz="1200" u="none" strike="noStrike" kern="1200" baseline="0" dirty="0" smtClean="0"/>
                        <a:t>организации при использовании дистанционных форм взаимодействия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 которые</a:t>
                      </a:r>
                    </a:p>
                    <a:p>
                      <a:r>
                        <a:rPr lang="ru-RU" sz="1200" u="none" strike="noStrike" kern="1200" baseline="0" dirty="0" smtClean="0"/>
                        <a:t>готовы рекомендовать организацию родственникам и знакомым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удобством графика работы 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в целом условиями оказания образовательных услуг в</a:t>
                      </a:r>
                    </a:p>
                    <a:p>
                      <a:r>
                        <a:rPr lang="ru-RU" sz="1200" u="none" strike="noStrike" kern="1200" baseline="0" dirty="0" smtClean="0"/>
                        <a:t>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u="none" strike="noStrike" kern="1200" baseline="0" dirty="0" smtClean="0"/>
                        <a:t>Средняя доля получателей образовательных услуг,</a:t>
                      </a:r>
                    </a:p>
                    <a:p>
                      <a:r>
                        <a:rPr lang="ru-RU" sz="1200" u="none" strike="noStrike" kern="1200" baseline="0" dirty="0" smtClean="0"/>
                        <a:t>удовлетворенных в целом условиями оказания образовательных услуг в</a:t>
                      </a:r>
                    </a:p>
                    <a:p>
                      <a:r>
                        <a:rPr lang="ru-RU" sz="1200" u="none" strike="noStrike" kern="1200" baseline="0" dirty="0" smtClean="0"/>
                        <a:t>организации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88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/98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89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/97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100/92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95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/97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97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/97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84</a:t>
                      </a:r>
                      <a:br>
                        <a:rPr lang="ru-RU" sz="2000" b="1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/100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93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/95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95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/97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96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/96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98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</a:rPr>
                        <a:t>/96</a:t>
                      </a:r>
                      <a:endParaRPr lang="ru-RU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5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568952" cy="548640"/>
          </a:xfrm>
        </p:spPr>
        <p:txBody>
          <a:bodyPr/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 каждому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показателю, характеризующему общие критерии оценки качества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осуществления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361465"/>
              </p:ext>
            </p:extLst>
          </p:nvPr>
        </p:nvGraphicFramePr>
        <p:xfrm>
          <a:off x="107505" y="1100138"/>
          <a:ext cx="8856983" cy="537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79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 информации о деятельности организации, размещенной на общедоступных информационных ресурсах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96/99,2</a:t>
                      </a:r>
                    </a:p>
                    <a:p>
                      <a:pPr algn="ctr"/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Соответствие информации о деятельности организации, размещенной на информационных стендах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100/100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размещенной на официальном сайте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91/100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Наличие на официальном сайте организации информации о дистанционных способах обратной связи и взаимодействия с получателями услуг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100/100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открытостью, полнотой и доступностью информации о деятельности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88/98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информационных стендах в помещении организации (в % от общего числа опрошенных получателей образовательных услуг)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87/98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официальном сайте организации (в % от общего числа опрошенных получателей образовательных услуг)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88/98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Комфортность условий, в которых осуществляется образовательная деятельность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95/100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в организации комфортных условий, в которых осуществляется образовательная деятельность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100/100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комфортностью условий, в которых осуществляется образовательная деятельность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89/97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3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641788"/>
              </p:ext>
            </p:extLst>
          </p:nvPr>
        </p:nvGraphicFramePr>
        <p:xfrm>
          <a:off x="107504" y="116632"/>
          <a:ext cx="8856983" cy="656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/>
                <a:gridCol w="72007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Доступность образовательной деятельности для инвалидов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Оборудование территории, прилегающей к организации, и её помещений с учетом доступности для инвалидов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40/60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в организации условий доступности, позволяющих инвалидам получать образовательные услуги наравне с другими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60/80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доступностью образовательных услуг для инвалидов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100/92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Доброжелательность, вежливость работников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94/98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доброжелательностью, вежливостью работников организации, обеспечивающих первичный контакт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95/97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доброжелательностью, вежливостью работников организации, обеспечивающих непосредственное оказание образовательной услуги при обращении в организацию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97/99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доброжелательностью, вежливостью работников организации при использовании дистанционных форм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84/98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Удовлетворенность условиями осуществления образовательной деятельности организаций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95/96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которые готовы рекомендовать организацию родственникам и знакомым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93/95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удобством графика работы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95/97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получателей образовательных услуг, удовлетворенных в целом условиями оказания образовательных услуг в организации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96/96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136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год.Выявлены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критерию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«Открытость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доступность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8424936" cy="420058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Нормативные акты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 стендов</a:t>
            </a:r>
          </a:p>
          <a:p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Официальный сайт отражает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полном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объёме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статьи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ФЗ РФ от</a:t>
            </a:r>
          </a:p>
          <a:p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29.12.2012 г. №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273-ФЗ «Об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РФ»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размещению информации об образовательной организации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информации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замечания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критерию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услуг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 с ОВЗ».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полностью обеспечены условия получения образовательных услуг инвалидами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лицами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43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2023 . 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424862" cy="2471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476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438</TotalTime>
  <Words>781</Words>
  <Application>Microsoft Office PowerPoint</Application>
  <PresentationFormat>Экран (4:3)</PresentationFormat>
  <Paragraphs>144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Итоговый отчет  по независимой оценке качества образования  (НОКО) МБОУ «Школа № 86» 2020/2023</vt:lpstr>
      <vt:lpstr> ИТОГОВЫЕ РЕЗУЛЬТАТЫ НОК  МБОУ «Школа № 86». 2023. </vt:lpstr>
      <vt:lpstr>Наличие на официальном сайте МБОУ «Школа № 86» информации о функционирующих дистанционных способах обратной связи и взаимодействия с получателями услуг</vt:lpstr>
      <vt:lpstr>Результаты оценки удовлетворенности граждан качеством условий оказания услуг, в том числе объем и параметры выборочной совокупности респондентов, интерпретацию полученных данных</vt:lpstr>
      <vt:lpstr>Результаты оценки удовлетворенности граждан качеством условий оказания услуг</vt:lpstr>
      <vt:lpstr>Значения по каждому показателю, характеризующему общие критерии оценки качества условий осуществления образовательной деятельности</vt:lpstr>
      <vt:lpstr>Презентация PowerPoint</vt:lpstr>
      <vt:lpstr>2020 год.Выявлены замечания по критерию «Открытость и доступность информации»</vt:lpstr>
      <vt:lpstr>2023 .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user</cp:lastModifiedBy>
  <cp:revision>58</cp:revision>
  <dcterms:created xsi:type="dcterms:W3CDTF">2020-12-15T10:27:37Z</dcterms:created>
  <dcterms:modified xsi:type="dcterms:W3CDTF">2023-11-28T05:28:24Z</dcterms:modified>
</cp:coreProperties>
</file>