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90" r:id="rId2"/>
    <p:sldId id="568" r:id="rId3"/>
    <p:sldId id="569" r:id="rId4"/>
    <p:sldId id="556" r:id="rId5"/>
    <p:sldId id="557" r:id="rId6"/>
    <p:sldId id="558" r:id="rId7"/>
    <p:sldId id="535" r:id="rId8"/>
    <p:sldId id="565" r:id="rId9"/>
    <p:sldId id="566" r:id="rId10"/>
    <p:sldId id="570" r:id="rId11"/>
    <p:sldId id="571" r:id="rId12"/>
    <p:sldId id="572" r:id="rId13"/>
    <p:sldId id="573" r:id="rId14"/>
    <p:sldId id="574" r:id="rId15"/>
    <p:sldId id="575" r:id="rId16"/>
    <p:sldId id="576" r:id="rId17"/>
  </p:sldIdLst>
  <p:sldSz cx="9144000" cy="6858000" type="screen4x3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6" autoAdjust="0"/>
    <p:restoredTop sz="86377" autoAdjust="0"/>
  </p:normalViewPr>
  <p:slideViewPr>
    <p:cSldViewPr>
      <p:cViewPr varScale="1">
        <p:scale>
          <a:sx n="64" d="100"/>
          <a:sy n="64" d="100"/>
        </p:scale>
        <p:origin x="-78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52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B4FBE6-0F49-4ECA-AE34-2FC8F50AB35E}" type="datetimeFigureOut">
              <a:rPr lang="ru-RU" smtClean="0"/>
              <a:pPr/>
              <a:t>10.03.2021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A71A9B-609E-4766-928F-E791442C3B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tif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Объект 2"/>
          <p:cNvSpPr txBox="1">
            <a:spLocks/>
          </p:cNvSpPr>
          <p:nvPr/>
        </p:nvSpPr>
        <p:spPr>
          <a:xfrm>
            <a:off x="2051720" y="260648"/>
            <a:ext cx="6264696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3800" b="1" dirty="0" smtClean="0"/>
              <a:t>МБОУ «Школа № 86» – 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ru-RU" sz="3800" b="1" dirty="0" smtClean="0"/>
              <a:t>путь к успеху каждого</a:t>
            </a:r>
          </a:p>
          <a:p>
            <a:pPr marL="45720" indent="0">
              <a:buFont typeface="Georgia" pitchFamily="18" charset="0"/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19441"/>
            <a:ext cx="57610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F:\педанализ 2018-2019\журналы\для журнала роо\новый материал\2 школа № 8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2" y="2073495"/>
            <a:ext cx="3231976" cy="198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фото 2018-2019\атрибут юбилея школы\0d8a0563-e5ec-4c95-a992-51df3ee5c85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4655"/>
            <a:ext cx="136207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педанализ 2018-2019\отработан фото на стенд\25-летию Конституции РФ посвящается. Своя Игра с участием председателя ТИК Еврасовой Е.Н.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6" y="4293096"/>
            <a:ext cx="3231976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педанализ 2018-2019\отработан фото на стенд\IMG_41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1117"/>
            <a:ext cx="3888432" cy="2473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9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2019-2020\мостовая экология\3a2cf856-f2da-4522-9c08-02c0f7b37ae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9" y="3284984"/>
            <a:ext cx="327567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фото 2019-2020\мостовая экология\45eeec23-ba20-4a18-8f07-e905d2b7473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41" y="4260924"/>
            <a:ext cx="2149991" cy="1813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фото 2019-2020\мостовая экология\190eb919-e6cf-4ce8-bca5-26de2780cbc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787" y="4084738"/>
            <a:ext cx="2911966" cy="216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фото 2019-2020\мостовая экология\57c548fa-bedd-44b6-92e4-c41751573f4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293740" cy="24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 2019-2020\мостовая экология\QJFH78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82" y="2164666"/>
            <a:ext cx="2330508" cy="1649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фото 2019-2020\разное\572433f6-5870-4533-b5f0-cca2c9310cc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58" y="1339734"/>
            <a:ext cx="2767950" cy="227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-52705"/>
            <a:ext cx="331628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487900"/>
      </p:ext>
    </p:extLst>
  </p:cSld>
  <p:clrMapOvr>
    <a:masterClrMapping/>
  </p:clrMapOvr>
  <p:transition spd="med" advClick="0" advTm="500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5220072" y="116632"/>
            <a:ext cx="3826768" cy="49006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П</a:t>
            </a:r>
            <a:r>
              <a:rPr lang="ru-RU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роект </a:t>
            </a:r>
            <a:endParaRPr lang="ru-RU" b="1" dirty="0" smtClean="0">
              <a:solidFill>
                <a:srgbClr val="21274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«Мы - волонтеры»</a:t>
            </a:r>
            <a:endParaRPr lang="ru-RU" b="1" dirty="0">
              <a:solidFill>
                <a:srgbClr val="21274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Рисунок 4" descr="F:\фото к педсовету публич докл\итоги рожд пер\SDC194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5264" y="908720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5148064" y="3501008"/>
            <a:ext cx="3826768" cy="490066"/>
          </a:xfrm>
          <a:prstGeom prst="rect">
            <a:avLst/>
          </a:prstGeom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omic Sans MS" pitchFamily="66" charset="0"/>
              </a:rPr>
              <a:t>Благотворительная акция «Рождественский перезвон»</a:t>
            </a:r>
            <a:endParaRPr lang="ru-RU" sz="1400" b="1" dirty="0">
              <a:solidFill>
                <a:srgbClr val="21274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Рисунок 17" descr="C:\Users\Татьяна\Desktop\7eb7fa15-6d96-4878-93b4-ae22348628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7" y="2869520"/>
            <a:ext cx="2533650" cy="189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F:\фото 2019-2020\посещение ветеранов\d95d5602-d225-47c4-a0f6-b177ead33b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7" y="220313"/>
            <a:ext cx="1419225" cy="25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F:\фото 2019-2020\разное\f8a8b78e-99ce-43d9-963d-5d86ee980f2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51" y="4747850"/>
            <a:ext cx="2562225" cy="192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F:\фото 2019-2020\парта пескова\110c8d49-e3f9-4caf-9e4e-eeb1d58ef0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3456"/>
            <a:ext cx="3514288" cy="249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F:\фото 2019-2020\песни военных лет\83f91f06-b15e-44da-9dcd-8bb9df485d0f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44" y="4045639"/>
            <a:ext cx="3446904" cy="2479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307785"/>
      </p:ext>
    </p:extLst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8fkDaoLNU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b="10884"/>
          <a:stretch>
            <a:fillRect/>
          </a:stretch>
        </p:blipFill>
        <p:spPr bwMode="auto">
          <a:xfrm>
            <a:off x="362784" y="909808"/>
            <a:ext cx="4023766" cy="291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yuq63UJ51f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76646"/>
            <a:ext cx="3991014" cy="284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заголов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71" y="909808"/>
            <a:ext cx="37814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F:\фото 2019-2020\грамоты\IMG_84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30" y="2132856"/>
            <a:ext cx="3792865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7" y="141458"/>
            <a:ext cx="83153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4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967773" y="116632"/>
            <a:ext cx="4541848" cy="864096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Школьный проект «Библиотека – информационно-методический центр»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81948" y="133440"/>
            <a:ext cx="3168352" cy="1504136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700" dirty="0" smtClean="0">
                <a:latin typeface="Comic Sans MS" pitchFamily="66" charset="0"/>
              </a:rPr>
              <a:t>Проект «Читающая семья – </a:t>
            </a:r>
            <a:r>
              <a:rPr lang="ru-RU" sz="2700" dirty="0">
                <a:latin typeface="Comic Sans MS" pitchFamily="66" charset="0"/>
              </a:rPr>
              <a:t>ч</a:t>
            </a:r>
            <a:r>
              <a:rPr lang="ru-RU" sz="2700" dirty="0" smtClean="0">
                <a:latin typeface="Comic Sans MS" pitchFamily="66" charset="0"/>
              </a:rPr>
              <a:t>итающий город»</a:t>
            </a:r>
            <a:endParaRPr lang="ru-RU" sz="2700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077" y="1085395"/>
            <a:ext cx="4896544" cy="275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F:\результативность 17-18\городские проекты\городские проекты\читающий город\мостовая читающая\IMG-20180412-WA0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963" y="4048143"/>
            <a:ext cx="3667125" cy="275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результативность 17-18\городские проекты\городские проекты\читающий город\читающая\IMG-20180403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32" y="4048143"/>
            <a:ext cx="2162175" cy="276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1" y="4048143"/>
            <a:ext cx="1940171" cy="275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F:\фото 2019-2020\библиотека\2b60c6c3-5eac-4a68-b0fd-767ddab20bfb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2699179" cy="2027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48306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5040560" cy="648072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Социальные партнеры школы</a:t>
            </a:r>
            <a:endParaRPr lang="ru-RU" sz="2400" dirty="0">
              <a:latin typeface="Comic Sans MS" pitchFamily="66" charset="0"/>
            </a:endParaRPr>
          </a:p>
        </p:txBody>
      </p:sp>
      <p:grpSp>
        <p:nvGrpSpPr>
          <p:cNvPr id="3" name="Полотно 83"/>
          <p:cNvGrpSpPr>
            <a:grpSpLocks/>
          </p:cNvGrpSpPr>
          <p:nvPr/>
        </p:nvGrpSpPr>
        <p:grpSpPr bwMode="auto">
          <a:xfrm>
            <a:off x="179530" y="1152015"/>
            <a:ext cx="8496943" cy="5040312"/>
            <a:chOff x="-522" y="-2029"/>
            <a:chExt cx="64568" cy="43432"/>
          </a:xfrm>
          <a:solidFill>
            <a:schemeClr val="bg1"/>
          </a:solidFill>
        </p:grpSpPr>
        <p:sp>
          <p:nvSpPr>
            <p:cNvPr id="4" name="AutoShape 47"/>
            <p:cNvSpPr>
              <a:spLocks noChangeAspect="1" noChangeArrowheads="1"/>
            </p:cNvSpPr>
            <p:nvPr/>
          </p:nvSpPr>
          <p:spPr bwMode="auto">
            <a:xfrm>
              <a:off x="-522" y="-2029"/>
              <a:ext cx="64568" cy="434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Text Box 32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47632" y="-234"/>
              <a:ext cx="15999" cy="5708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1100" dirty="0">
                  <a:solidFill>
                    <a:prstClr val="black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    </a:t>
              </a:r>
              <a:r>
                <a:rPr lang="ru-RU" sz="1400" b="1" dirty="0">
                  <a:solidFill>
                    <a:srgbClr val="4E67C8"/>
                  </a:solidFill>
                  <a:latin typeface="Comic Sans MS" pitchFamily="66" charset="0"/>
                </a:rPr>
                <a:t>Детская </a:t>
              </a:r>
              <a:r>
                <a:rPr lang="ru-RU" sz="1400" b="1" dirty="0">
                  <a:solidFill>
                    <a:srgbClr val="4E67C8"/>
                  </a:solidFill>
                  <a:latin typeface="Comic Sans MS" pitchFamily="66" charset="0"/>
                  <a:cs typeface="Times New Roman" pitchFamily="18" charset="0"/>
                </a:rPr>
                <a:t>поликлиника</a:t>
              </a:r>
              <a:r>
                <a:rPr lang="ru-RU" sz="1400" b="1" dirty="0">
                  <a:solidFill>
                    <a:srgbClr val="4E67C8"/>
                  </a:solidFill>
                  <a:latin typeface="Comic Sans MS" pitchFamily="66" charset="0"/>
                </a:rPr>
                <a:t> № 45 </a:t>
              </a:r>
            </a:p>
            <a:p>
              <a:pPr eaLnBrk="0" hangingPunct="0"/>
              <a:endParaRPr lang="ru-RU" sz="800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7" name="Text Box 35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47632" y="13708"/>
              <a:ext cx="16138" cy="4566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1400" b="1" dirty="0">
                  <a:solidFill>
                    <a:srgbClr val="4E67C8"/>
                  </a:solidFill>
                  <a:latin typeface="Comic Sans MS" pitchFamily="66" charset="0"/>
                </a:rPr>
                <a:t>МУП по </a:t>
              </a:r>
              <a:r>
                <a:rPr lang="ru-RU" sz="1400" b="1" dirty="0" err="1">
                  <a:solidFill>
                    <a:srgbClr val="4E67C8"/>
                  </a:solidFill>
                  <a:latin typeface="Comic Sans MS" pitchFamily="66" charset="0"/>
                </a:rPr>
                <a:t>ОШиСП</a:t>
              </a:r>
              <a:r>
                <a:rPr lang="ru-RU" sz="1400" b="1" dirty="0">
                  <a:solidFill>
                    <a:srgbClr val="4E67C8"/>
                  </a:solidFill>
                  <a:latin typeface="Comic Sans MS" pitchFamily="66" charset="0"/>
                </a:rPr>
                <a:t> </a:t>
              </a:r>
              <a:endParaRPr lang="ru-RU" sz="1400" b="1" dirty="0" smtClean="0">
                <a:solidFill>
                  <a:srgbClr val="4E67C8"/>
                </a:solidFill>
                <a:latin typeface="Comic Sans MS" pitchFamily="66" charset="0"/>
              </a:endParaRPr>
            </a:p>
            <a:p>
              <a:pPr algn="ctr" eaLnBrk="0" hangingPunct="0"/>
              <a:r>
                <a:rPr lang="ru-RU" sz="1400" b="1" dirty="0" smtClean="0">
                  <a:solidFill>
                    <a:srgbClr val="4E67C8"/>
                  </a:solidFill>
                  <a:latin typeface="Comic Sans MS" pitchFamily="66" charset="0"/>
                </a:rPr>
                <a:t>(питание)</a:t>
              </a:r>
              <a:endParaRPr lang="ru-RU" sz="1400" b="1" dirty="0">
                <a:solidFill>
                  <a:srgbClr val="4E67C8"/>
                </a:solidFill>
                <a:latin typeface="Comic Sans MS" pitchFamily="66" charset="0"/>
              </a:endParaRPr>
            </a:p>
            <a:p>
              <a:pPr algn="ctr" eaLnBrk="0" hangingPunct="0"/>
              <a:endParaRPr lang="ru-RU" sz="14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8" name="Text Box 36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47831" y="26294"/>
              <a:ext cx="15939" cy="8765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1400" b="1" dirty="0">
                  <a:solidFill>
                    <a:srgbClr val="FF0000"/>
                  </a:solidFill>
                  <a:latin typeface="Comic Sans MS" pitchFamily="66" charset="0"/>
                </a:rPr>
                <a:t>городская централизованная библиотечная система </a:t>
              </a:r>
            </a:p>
            <a:p>
              <a:pPr algn="ctr" eaLnBrk="0" hangingPunct="0"/>
              <a:endParaRPr lang="ru-RU" dirty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9" name="Text Box 37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24695" y="34614"/>
              <a:ext cx="17232" cy="5905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1400" b="1" dirty="0">
                  <a:solidFill>
                    <a:srgbClr val="5DCEAF">
                      <a:lumMod val="50000"/>
                    </a:srgbClr>
                  </a:solidFill>
                  <a:latin typeface="Comic Sans MS" pitchFamily="66" charset="0"/>
                </a:rPr>
                <a:t>Центр диагностики и консультирования Советского района </a:t>
              </a:r>
            </a:p>
            <a:p>
              <a:pPr algn="ctr" eaLnBrk="0" hangingPunct="0"/>
              <a:endParaRPr lang="ru-RU" sz="800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40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1213" y="14291"/>
              <a:ext cx="15887" cy="5982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1400" b="1" dirty="0">
                  <a:solidFill>
                    <a:srgbClr val="F14124"/>
                  </a:solidFill>
                  <a:latin typeface="Comic Sans MS" pitchFamily="66" charset="0"/>
                </a:rPr>
                <a:t>Профессиональное училище № </a:t>
              </a:r>
              <a:r>
                <a:rPr lang="ru-RU" sz="1400" b="1" dirty="0" smtClean="0">
                  <a:solidFill>
                    <a:srgbClr val="F14124"/>
                  </a:solidFill>
                  <a:latin typeface="Comic Sans MS" pitchFamily="66" charset="0"/>
                </a:rPr>
                <a:t>7, № 5</a:t>
              </a:r>
              <a:endParaRPr lang="ru-RU" sz="1400" b="1" dirty="0">
                <a:solidFill>
                  <a:srgbClr val="F14124"/>
                </a:solidFill>
                <a:latin typeface="Comic Sans MS" pitchFamily="66" charset="0"/>
              </a:endParaRPr>
            </a:p>
            <a:p>
              <a:pPr algn="ctr" eaLnBrk="0" hangingPunct="0"/>
              <a:endParaRPr lang="ru-RU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2" name="Text Box 41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1213" y="33386"/>
              <a:ext cx="15987" cy="6102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1400" b="1" dirty="0">
                  <a:solidFill>
                    <a:srgbClr val="FF0000"/>
                  </a:solidFill>
                  <a:latin typeface="Comic Sans MS" pitchFamily="66" charset="0"/>
                  <a:ea typeface="Calibri" pitchFamily="34" charset="0"/>
                  <a:cs typeface="Times New Roman" pitchFamily="18" charset="0"/>
                </a:rPr>
                <a:t>Спортивные школы</a:t>
              </a:r>
            </a:p>
            <a:p>
              <a:pPr algn="ctr" eaLnBrk="0" hangingPunct="0"/>
              <a:r>
                <a:rPr lang="ru-RU" sz="1400" b="1" dirty="0">
                  <a:solidFill>
                    <a:srgbClr val="FF0000"/>
                  </a:solidFill>
                  <a:latin typeface="Comic Sans MS" pitchFamily="66" charset="0"/>
                  <a:ea typeface="Calibri" pitchFamily="34" charset="0"/>
                  <a:cs typeface="Times New Roman" pitchFamily="18" charset="0"/>
                </a:rPr>
                <a:t>(</a:t>
              </a:r>
              <a:r>
                <a:rPr lang="ru-RU" sz="1400" b="1" dirty="0" smtClean="0">
                  <a:solidFill>
                    <a:srgbClr val="FF0000"/>
                  </a:solidFill>
                  <a:latin typeface="Comic Sans MS" pitchFamily="66" charset="0"/>
                  <a:ea typeface="Calibri" pitchFamily="34" charset="0"/>
                  <a:cs typeface="Times New Roman" pitchFamily="18" charset="0"/>
                </a:rPr>
                <a:t>№5, №11, №12)</a:t>
              </a:r>
              <a:endParaRPr lang="ru-RU" sz="1400" b="1" dirty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Oval 42"/>
            <p:cNvSpPr>
              <a:spLocks noChangeArrowheads="1"/>
            </p:cNvSpPr>
            <p:nvPr/>
          </p:nvSpPr>
          <p:spPr bwMode="auto">
            <a:xfrm>
              <a:off x="23340" y="22001"/>
              <a:ext cx="20582" cy="8002"/>
            </a:xfrm>
            <a:prstGeom prst="ellipse">
              <a:avLst/>
            </a:prstGeom>
            <a:grpFill/>
            <a:ln w="9525">
              <a:solidFill>
                <a:srgbClr val="FFCC00"/>
              </a:solidFill>
              <a:round/>
              <a:headEnd/>
              <a:tailEnd/>
            </a:ln>
            <a:effectLst>
              <a:outerShdw dist="107763" dir="2700000" algn="ctr" rotWithShape="0">
                <a:srgbClr val="FFCC0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Line 43"/>
            <p:cNvSpPr>
              <a:spLocks noChangeShapeType="1"/>
            </p:cNvSpPr>
            <p:nvPr/>
          </p:nvSpPr>
          <p:spPr bwMode="auto">
            <a:xfrm flipH="1">
              <a:off x="33147" y="5804"/>
              <a:ext cx="0" cy="16197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5" name="Line 44"/>
            <p:cNvSpPr>
              <a:spLocks noChangeShapeType="1"/>
            </p:cNvSpPr>
            <p:nvPr/>
          </p:nvSpPr>
          <p:spPr bwMode="auto">
            <a:xfrm flipH="1">
              <a:off x="36572" y="2854"/>
              <a:ext cx="11060" cy="18864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6" name="Line 45"/>
            <p:cNvSpPr>
              <a:spLocks noChangeShapeType="1"/>
            </p:cNvSpPr>
            <p:nvPr/>
          </p:nvSpPr>
          <p:spPr bwMode="auto">
            <a:xfrm flipH="1">
              <a:off x="37722" y="9845"/>
              <a:ext cx="9910" cy="13013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Line 46"/>
            <p:cNvSpPr>
              <a:spLocks noChangeShapeType="1"/>
            </p:cNvSpPr>
            <p:nvPr/>
          </p:nvSpPr>
          <p:spPr bwMode="auto">
            <a:xfrm>
              <a:off x="38864" y="29714"/>
              <a:ext cx="9141" cy="8005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Line 47"/>
            <p:cNvSpPr>
              <a:spLocks noChangeShapeType="1"/>
            </p:cNvSpPr>
            <p:nvPr/>
          </p:nvSpPr>
          <p:spPr bwMode="auto">
            <a:xfrm flipH="1">
              <a:off x="42297" y="15991"/>
              <a:ext cx="5335" cy="8015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" name="Line 48"/>
            <p:cNvSpPr>
              <a:spLocks noChangeShapeType="1"/>
            </p:cNvSpPr>
            <p:nvPr/>
          </p:nvSpPr>
          <p:spPr bwMode="auto">
            <a:xfrm flipH="1">
              <a:off x="43922" y="22858"/>
              <a:ext cx="3909" cy="2858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" name="Line 49"/>
            <p:cNvSpPr>
              <a:spLocks noChangeShapeType="1"/>
            </p:cNvSpPr>
            <p:nvPr/>
          </p:nvSpPr>
          <p:spPr bwMode="auto">
            <a:xfrm flipV="1">
              <a:off x="33147" y="29714"/>
              <a:ext cx="9" cy="4900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1" name="Line 50"/>
            <p:cNvSpPr>
              <a:spLocks noChangeShapeType="1"/>
            </p:cNvSpPr>
            <p:nvPr/>
          </p:nvSpPr>
          <p:spPr bwMode="auto">
            <a:xfrm flipH="1" flipV="1">
              <a:off x="17200" y="9143"/>
              <a:ext cx="10732" cy="13153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2" name="Line 51"/>
            <p:cNvSpPr>
              <a:spLocks noChangeShapeType="1"/>
            </p:cNvSpPr>
            <p:nvPr/>
          </p:nvSpPr>
          <p:spPr bwMode="auto">
            <a:xfrm flipH="1" flipV="1">
              <a:off x="17200" y="2854"/>
              <a:ext cx="13656" cy="18864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" name="Line 52"/>
            <p:cNvSpPr>
              <a:spLocks noChangeShapeType="1"/>
            </p:cNvSpPr>
            <p:nvPr/>
          </p:nvSpPr>
          <p:spPr bwMode="auto">
            <a:xfrm flipH="1">
              <a:off x="17148" y="29714"/>
              <a:ext cx="10283" cy="8005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>
              <a:off x="17200" y="26294"/>
              <a:ext cx="6140" cy="0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Line 54"/>
            <p:cNvSpPr>
              <a:spLocks noChangeShapeType="1"/>
            </p:cNvSpPr>
            <p:nvPr/>
          </p:nvSpPr>
          <p:spPr bwMode="auto">
            <a:xfrm flipH="1" flipV="1">
              <a:off x="17200" y="17282"/>
              <a:ext cx="7305" cy="6724"/>
            </a:xfrm>
            <a:prstGeom prst="line">
              <a:avLst/>
            </a:prstGeom>
            <a:grpFill/>
            <a:ln w="9525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6" name="Text Box 55"/>
            <p:cNvSpPr txBox="1">
              <a:spLocks noChangeArrowheads="1"/>
            </p:cNvSpPr>
            <p:nvPr/>
          </p:nvSpPr>
          <p:spPr bwMode="auto">
            <a:xfrm>
              <a:off x="24695" y="23546"/>
              <a:ext cx="18169" cy="502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2200" b="1" dirty="0" smtClean="0">
                  <a:solidFill>
                    <a:srgbClr val="002060"/>
                  </a:solidFill>
                  <a:latin typeface="Comic Sans MS" pitchFamily="66" charset="0"/>
                  <a:ea typeface="Calibri" pitchFamily="34" charset="0"/>
                  <a:cs typeface="Times New Roman" pitchFamily="18" charset="0"/>
                </a:rPr>
                <a:t>ШКОЛА № 86</a:t>
              </a:r>
              <a:endParaRPr lang="ru-RU" dirty="0">
                <a:solidFill>
                  <a:srgbClr val="00206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7" name="Text Box 56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47831" y="36127"/>
              <a:ext cx="15939" cy="4568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ru-RU" sz="1400" b="1" dirty="0" smtClean="0">
                  <a:solidFill>
                    <a:srgbClr val="FF0000"/>
                  </a:solidFill>
                  <a:latin typeface="Comic Sans MS" pitchFamily="66" charset="0"/>
                </a:rPr>
                <a:t>Адвокатская палата Ростовской области</a:t>
              </a:r>
              <a:endParaRPr lang="ru-RU" sz="1400" b="1" dirty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29" name="Text Box 57" descr="Голубая тисненая бумага"/>
            <p:cNvSpPr txBox="1">
              <a:spLocks noChangeArrowheads="1"/>
            </p:cNvSpPr>
            <p:nvPr/>
          </p:nvSpPr>
          <p:spPr bwMode="auto">
            <a:xfrm>
              <a:off x="1213" y="6429"/>
              <a:ext cx="15887" cy="5429"/>
            </a:xfrm>
            <a:prstGeom prst="rect">
              <a:avLst/>
            </a:prstGeom>
            <a:grpFill/>
            <a:ln w="9525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ru-RU" sz="1400" b="1" dirty="0" smtClean="0">
                <a:solidFill>
                  <a:srgbClr val="C0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endParaRPr>
            </a:p>
            <a:p>
              <a:pPr algn="ctr" eaLnBrk="0" hangingPunct="0"/>
              <a:r>
                <a:rPr lang="ru-RU" sz="1400" b="1" dirty="0" smtClean="0">
                  <a:solidFill>
                    <a:srgbClr val="FF0000"/>
                  </a:solidFill>
                  <a:latin typeface="Comic Sans MS" pitchFamily="66" charset="0"/>
                  <a:ea typeface="Calibri" pitchFamily="34" charset="0"/>
                  <a:cs typeface="Times New Roman" pitchFamily="18" charset="0"/>
                </a:rPr>
                <a:t>ДГТУ</a:t>
              </a:r>
              <a:endParaRPr lang="ru-RU" sz="1400" b="1" dirty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endParaRPr>
            </a:p>
          </p:txBody>
        </p:sp>
      </p:grpSp>
      <p:sp>
        <p:nvSpPr>
          <p:cNvPr id="32" name="Text Box 57" descr="Голубая тисненая бумага"/>
          <p:cNvSpPr txBox="1">
            <a:spLocks noChangeArrowheads="1"/>
          </p:cNvSpPr>
          <p:nvPr/>
        </p:nvSpPr>
        <p:spPr bwMode="auto">
          <a:xfrm>
            <a:off x="407850" y="1376492"/>
            <a:ext cx="2090679" cy="630039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ru-RU" sz="1400" b="1" dirty="0" smtClean="0">
              <a:solidFill>
                <a:prstClr val="black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prstClr val="black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ЮФУ</a:t>
            </a:r>
            <a:endParaRPr lang="ru-RU" sz="1400" b="1" dirty="0">
              <a:solidFill>
                <a:srgbClr val="FF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" name="Text Box 35" descr="Голубая тисненая бумага"/>
          <p:cNvSpPr txBox="1">
            <a:spLocks noChangeArrowheads="1"/>
          </p:cNvSpPr>
          <p:nvPr/>
        </p:nvSpPr>
        <p:spPr bwMode="auto">
          <a:xfrm>
            <a:off x="408428" y="3975001"/>
            <a:ext cx="2103219" cy="927831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rgbClr val="F14124"/>
                </a:solidFill>
                <a:latin typeface="Comic Sans MS" pitchFamily="66" charset="0"/>
              </a:rPr>
              <a:t>ГБПОУ РО «Ростовский-на-Дону колледж связи и информатики» </a:t>
            </a:r>
            <a:endParaRPr lang="ru-RU" sz="1400" b="1" dirty="0">
              <a:solidFill>
                <a:srgbClr val="F14124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005012" cy="106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Заголовок 1"/>
          <p:cNvSpPr txBox="1">
            <a:spLocks/>
          </p:cNvSpPr>
          <p:nvPr/>
        </p:nvSpPr>
        <p:spPr>
          <a:xfrm>
            <a:off x="6087873" y="116632"/>
            <a:ext cx="3056127" cy="12596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>
                <a:srgbClr val="F14124">
                  <a:lumMod val="75000"/>
                </a:srgbClr>
              </a:buClr>
              <a:buSzPct val="128000"/>
              <a:buFont typeface="Georgia" pitchFamily="18" charset="0"/>
              <a:buNone/>
              <a:defRPr/>
            </a:pPr>
            <a:r>
              <a:rPr lang="ru-RU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Calibri"/>
                <a:ea typeface="Calibri"/>
                <a:cs typeface="Times New Roman"/>
              </a:rPr>
              <a:t>Школьный проект «Школа -  территориальный центр </a:t>
            </a:r>
            <a:r>
              <a:rPr lang="ru-RU" b="1" i="1" dirty="0" err="1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Calibri"/>
                <a:ea typeface="Calibri"/>
                <a:cs typeface="Times New Roman"/>
              </a:rPr>
              <a:t>социокультурного</a:t>
            </a:r>
            <a:r>
              <a:rPr lang="ru-RU" b="1" i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Calibri"/>
                <a:ea typeface="Calibri"/>
                <a:cs typeface="Times New Roman"/>
              </a:rPr>
              <a:t> развития»</a:t>
            </a:r>
            <a:r>
              <a:rPr lang="ru-RU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Calibri"/>
                <a:ea typeface="Calibri"/>
                <a:cs typeface="Times New Roman"/>
              </a:rPr>
              <a:t/>
            </a:r>
            <a:br>
              <a:rPr lang="ru-RU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latin typeface="Calibri"/>
                <a:ea typeface="Calibri"/>
                <a:cs typeface="Times New Roman"/>
              </a:rPr>
            </a:br>
            <a:endParaRPr lang="ru-RU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2" name="Text Box 57" descr="Голубая тисненая бумага"/>
          <p:cNvSpPr txBox="1">
            <a:spLocks noChangeArrowheads="1"/>
          </p:cNvSpPr>
          <p:nvPr/>
        </p:nvSpPr>
        <p:spPr bwMode="auto">
          <a:xfrm>
            <a:off x="6516442" y="2249814"/>
            <a:ext cx="2123710" cy="560409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rgbClr val="4E67C8"/>
                </a:solidFill>
                <a:latin typeface="Comic Sans MS" pitchFamily="66" charset="0"/>
                <a:ea typeface="Times New Roman"/>
              </a:rPr>
              <a:t>Стоматологическая поликлиника № 4 </a:t>
            </a:r>
            <a:endParaRPr lang="ru-RU" sz="1400" b="1" dirty="0">
              <a:solidFill>
                <a:srgbClr val="4E67C8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3" name="Text Box 57" descr="Голубая тисненая бумага"/>
          <p:cNvSpPr txBox="1">
            <a:spLocks noChangeArrowheads="1"/>
          </p:cNvSpPr>
          <p:nvPr/>
        </p:nvSpPr>
        <p:spPr bwMode="auto">
          <a:xfrm>
            <a:off x="6542591" y="3672115"/>
            <a:ext cx="2097560" cy="630039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Центр занятости Советского района</a:t>
            </a:r>
            <a:endParaRPr lang="ru-RU" sz="1400" b="1" dirty="0">
              <a:solidFill>
                <a:srgbClr val="FF0000"/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0" name="Text Box 57" descr="Голубая тисненая бумага"/>
          <p:cNvSpPr txBox="1">
            <a:spLocks noChangeArrowheads="1"/>
          </p:cNvSpPr>
          <p:nvPr/>
        </p:nvSpPr>
        <p:spPr bwMode="auto">
          <a:xfrm>
            <a:off x="3496879" y="3211740"/>
            <a:ext cx="2267674" cy="630039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 smtClean="0">
                <a:solidFill>
                  <a:srgbClr val="5DCEAF">
                    <a:lumMod val="50000"/>
                  </a:srgb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ДДТ Советского района</a:t>
            </a:r>
            <a:endParaRPr lang="ru-RU" sz="1400" b="1" dirty="0">
              <a:solidFill>
                <a:srgbClr val="5DCEAF">
                  <a:lumMod val="50000"/>
                </a:srgb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1" name="Text Box 57" descr="Голубая тисненая бумага"/>
          <p:cNvSpPr txBox="1">
            <a:spLocks noChangeArrowheads="1"/>
          </p:cNvSpPr>
          <p:nvPr/>
        </p:nvSpPr>
        <p:spPr bwMode="auto">
          <a:xfrm>
            <a:off x="3496878" y="1376264"/>
            <a:ext cx="2267674" cy="684815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rgbClr val="5DCEAF">
                    <a:lumMod val="50000"/>
                  </a:srgbClr>
                </a:solidFill>
                <a:latin typeface="Comic Sans MS" pitchFamily="66" charset="0"/>
                <a:ea typeface="Times New Roman"/>
              </a:rPr>
              <a:t>ДО «Дворец творчества детей и молодежи» </a:t>
            </a:r>
            <a:endParaRPr lang="ru-RU" sz="1400" b="1" dirty="0">
              <a:solidFill>
                <a:srgbClr val="5DCEAF">
                  <a:lumMod val="50000"/>
                </a:srgb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2" name="Text Box 57" descr="Голубая тисненая бумага"/>
          <p:cNvSpPr txBox="1">
            <a:spLocks noChangeArrowheads="1"/>
          </p:cNvSpPr>
          <p:nvPr/>
        </p:nvSpPr>
        <p:spPr bwMode="auto">
          <a:xfrm>
            <a:off x="3473068" y="2264859"/>
            <a:ext cx="2291485" cy="757310"/>
          </a:xfrm>
          <a:prstGeom prst="rect">
            <a:avLst/>
          </a:prstGeom>
          <a:solidFill>
            <a:schemeClr val="bg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400" b="1" dirty="0">
                <a:solidFill>
                  <a:srgbClr val="5DCEAF">
                    <a:lumMod val="50000"/>
                  </a:srgb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Ростовский союз детских </a:t>
            </a:r>
            <a:r>
              <a:rPr lang="ru-RU" sz="1400" b="1" dirty="0" smtClean="0">
                <a:solidFill>
                  <a:srgbClr val="5DCEAF">
                    <a:lumMod val="50000"/>
                  </a:srgb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и молодежных </a:t>
            </a:r>
            <a:r>
              <a:rPr lang="ru-RU" sz="1400" b="1" dirty="0">
                <a:solidFill>
                  <a:srgbClr val="5DCEAF">
                    <a:lumMod val="50000"/>
                  </a:srgb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организаций   </a:t>
            </a:r>
          </a:p>
          <a:p>
            <a:pPr algn="ctr" eaLnBrk="0" hangingPunct="0"/>
            <a:endParaRPr lang="ru-RU" sz="1400" b="1" dirty="0">
              <a:solidFill>
                <a:srgbClr val="5DCEAF">
                  <a:lumMod val="50000"/>
                </a:srgbClr>
              </a:solidFill>
              <a:latin typeface="Comic Sans MS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3" name="Line 46"/>
          <p:cNvSpPr>
            <a:spLocks noChangeShapeType="1"/>
          </p:cNvSpPr>
          <p:nvPr/>
        </p:nvSpPr>
        <p:spPr bwMode="auto">
          <a:xfrm>
            <a:off x="5864380" y="4703515"/>
            <a:ext cx="678211" cy="199317"/>
          </a:xfrm>
          <a:prstGeom prst="line">
            <a:avLst/>
          </a:prstGeom>
          <a:solidFill>
            <a:schemeClr val="bg1"/>
          </a:solidFill>
          <a:ln w="9525">
            <a:solidFill>
              <a:srgbClr val="FFCC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2761" y="2636912"/>
            <a:ext cx="3789040" cy="10218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latin typeface="Comic Sans MS" pitchFamily="66" charset="0"/>
              </a:rPr>
              <a:t>В </a:t>
            </a:r>
            <a:r>
              <a:rPr lang="ru-RU" sz="1800" b="1" dirty="0">
                <a:latin typeface="Comic Sans MS" pitchFamily="66" charset="0"/>
              </a:rPr>
              <a:t>образовательном </a:t>
            </a:r>
            <a:r>
              <a:rPr lang="ru-RU" sz="1800" b="1" dirty="0" smtClean="0">
                <a:latin typeface="Comic Sans MS" pitchFamily="66" charset="0"/>
              </a:rPr>
              <a:t>процессе реализуются программы</a:t>
            </a:r>
            <a:r>
              <a:rPr lang="ru-RU" sz="1800" b="1" dirty="0">
                <a:latin typeface="Comic Sans MS" pitchFamily="66" charset="0"/>
              </a:rPr>
              <a:t>: практикумы по физике, математике, информатике; </a:t>
            </a:r>
            <a:r>
              <a:rPr lang="ru-RU" sz="1800" b="1" dirty="0" smtClean="0">
                <a:latin typeface="Comic Sans MS" pitchFamily="66" charset="0"/>
              </a:rPr>
              <a:t>черчению</a:t>
            </a:r>
            <a:r>
              <a:rPr lang="ru-RU" sz="1400" b="1" dirty="0" smtClean="0">
                <a:latin typeface="Comic Sans MS" pitchFamily="66" charset="0"/>
              </a:rPr>
              <a:t>.</a:t>
            </a:r>
            <a:endParaRPr lang="ru-RU" sz="1400" b="1" dirty="0"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53" y="4077072"/>
            <a:ext cx="3348457" cy="223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71510" y="116632"/>
            <a:ext cx="5048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Школьный проект МБОУ «Школа № 86»</a:t>
            </a: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«Развитие творческих способностей и научно-технического потенциала обучающихся»</a:t>
            </a:r>
          </a:p>
        </p:txBody>
      </p:sp>
      <p:pic>
        <p:nvPicPr>
          <p:cNvPr id="9" name="Рисунок 8" descr="C:\Users\Дмитрий\Desktop\защита проекта по техническому творчеству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456" y="116632"/>
            <a:ext cx="3084374" cy="231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97863" y="3717352"/>
            <a:ext cx="4322609" cy="2952328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Comic Sans MS" pitchFamily="66" charset="0"/>
              </a:rPr>
              <a:t>Во </a:t>
            </a:r>
            <a:r>
              <a:rPr lang="ru-RU" sz="1800" dirty="0">
                <a:latin typeface="Comic Sans MS" pitchFamily="66" charset="0"/>
              </a:rPr>
              <a:t>внеурочной </a:t>
            </a:r>
            <a:r>
              <a:rPr lang="ru-RU" sz="1800" dirty="0" smtClean="0">
                <a:latin typeface="Comic Sans MS" pitchFamily="66" charset="0"/>
              </a:rPr>
              <a:t>деятельности </a:t>
            </a:r>
            <a:r>
              <a:rPr lang="ru-RU" sz="1800" dirty="0">
                <a:latin typeface="Comic Sans MS" pitchFamily="66" charset="0"/>
              </a:rPr>
              <a:t>р</a:t>
            </a:r>
            <a:r>
              <a:rPr lang="ru-RU" sz="1800" dirty="0" smtClean="0">
                <a:latin typeface="Comic Sans MS" pitchFamily="66" charset="0"/>
              </a:rPr>
              <a:t>еализуются  </a:t>
            </a:r>
            <a:r>
              <a:rPr lang="ru-RU" sz="1800" dirty="0">
                <a:latin typeface="Comic Sans MS" pitchFamily="66" charset="0"/>
              </a:rPr>
              <a:t>программы: «Мир компьютера», «Юный программист», «Основы развития пространственного мышления», «В мире чисел», «Юный химик», «Творческая мастерская», « Математике и конструирование»; технический кружок «Умелец</a:t>
            </a:r>
            <a:r>
              <a:rPr lang="ru-RU" sz="1800" dirty="0" smtClean="0">
                <a:latin typeface="Comic Sans MS" pitchFamily="66" charset="0"/>
              </a:rPr>
              <a:t>», «Робототехника»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11" name="Рисунок 10" descr="C:\Users\Дмитрий\Desktop\Уроки лег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811" y="1518318"/>
            <a:ext cx="3240360" cy="20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661248"/>
            <a:ext cx="1005012" cy="106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31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2019-2020\робот 19-20\6c403456-6529-4bdb-a491-338ad56de87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6262"/>
            <a:ext cx="2880320" cy="221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фото 2019-2020\робот 19-20\32f41a73-394b-414b-85c8-0da4e56d67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2" y="4358977"/>
            <a:ext cx="2984500" cy="22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фото 2019-2020\робот 19-20\f19ac602-15cb-49ab-ab98-92b49920e5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96" y="4508027"/>
            <a:ext cx="2552700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 2019-2020\робот 19-20\IMG_506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6" y="974774"/>
            <a:ext cx="2584824" cy="3284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фото 2019-2020\робот 19-20\IMXX497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04" y="1776107"/>
            <a:ext cx="2368551" cy="168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фото 2019-2020\робот 19-20\VNgMZ6wBSGo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60" y="140715"/>
            <a:ext cx="2867750" cy="368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71400"/>
            <a:ext cx="701675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331450"/>
      </p:ext>
    </p:extLst>
  </p:cSld>
  <p:clrMapOvr>
    <a:masterClrMapping/>
  </p:clrMapOvr>
  <p:transition spd="med" advClick="0" advTm="5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323528" y="116632"/>
            <a:ext cx="3466728" cy="49006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ru-RU" sz="1400" b="1" dirty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П</a:t>
            </a:r>
            <a:r>
              <a:rPr lang="ru-RU" sz="1400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роект </a:t>
            </a:r>
            <a:r>
              <a:rPr lang="ru-RU" sz="1400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«Одаренные дети»</a:t>
            </a:r>
            <a:endParaRPr lang="ru-RU" sz="1400" b="1" dirty="0">
              <a:solidFill>
                <a:srgbClr val="21274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06249"/>
            <a:ext cx="2533470" cy="250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42" y="706249"/>
            <a:ext cx="3203832" cy="250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8" y="706249"/>
            <a:ext cx="2636845" cy="337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042" y="3358297"/>
            <a:ext cx="3203832" cy="316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2" y="4152213"/>
            <a:ext cx="2448208" cy="173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58296"/>
            <a:ext cx="2749141" cy="316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352" y="4941819"/>
            <a:ext cx="127476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3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фото 2019-2020\парта пескова\IMG_81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47" y="2160314"/>
            <a:ext cx="3390562" cy="2204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фото 2019-2020\парта пескова\IMG_82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4305"/>
            <a:ext cx="3240360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фото 2019-2020\парта пескова\IMG_82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54" y="116632"/>
            <a:ext cx="2809875" cy="187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фото 2019-2020\парта пескова\IMG_80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73" y="4654305"/>
            <a:ext cx="2960896" cy="1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фото 2019-2020\парта пескова\IMG_807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094" y="2161802"/>
            <a:ext cx="3056385" cy="220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G:\фото 2019-2020\парта пескова\IMG_804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15" y="108328"/>
            <a:ext cx="2772410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-414300" y="432088"/>
            <a:ext cx="3389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П</a:t>
            </a:r>
            <a:r>
              <a:rPr lang="ru-RU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роект</a:t>
            </a:r>
            <a:endParaRPr lang="ru-RU" b="1" dirty="0" smtClean="0">
              <a:solidFill>
                <a:srgbClr val="21274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«Музей –центр патриотического воспитания»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60314"/>
            <a:ext cx="1568452" cy="223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654305"/>
            <a:ext cx="1451068" cy="194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422764"/>
      </p:ext>
    </p:extLst>
  </p:cSld>
  <p:clrMapOvr>
    <a:masterClrMapping/>
  </p:clrMapOvr>
  <p:transition spd="med" advClick="0" advTm="5000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16632"/>
            <a:ext cx="8316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Проект «Театр в </a:t>
            </a:r>
            <a:r>
              <a:rPr lang="ru-RU" b="1" dirty="0" err="1" smtClean="0">
                <a:solidFill>
                  <a:prstClr val="black"/>
                </a:solidFill>
              </a:rPr>
              <a:t>школе».Театральная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студия «Солнечный ветер». 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Comic Sans MS" pitchFamily="66" charset="0"/>
              </a:rPr>
              <a:t>Приз «Золотая маска» (Гран-при)  в городком конкурсе театральных коллективов «Браво, дети!»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Comic Sans MS" pitchFamily="66" charset="0"/>
              </a:rPr>
              <a:t>Руководитель Федорова С.В.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272" y="2843705"/>
            <a:ext cx="1616075" cy="147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27" y="941338"/>
            <a:ext cx="1830387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1345"/>
            <a:ext cx="4882048" cy="30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73" y="4416347"/>
            <a:ext cx="4200072" cy="235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55" y="4416347"/>
            <a:ext cx="3873937" cy="235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49082">
            <a:off x="5553515" y="1291212"/>
            <a:ext cx="1128713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600">
            <a:off x="7195454" y="2542535"/>
            <a:ext cx="1167624" cy="17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89178"/>
      </p:ext>
    </p:extLst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971600" y="116632"/>
            <a:ext cx="6948772" cy="1008112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800" dirty="0">
                <a:solidFill>
                  <a:srgbClr val="4E3B30"/>
                </a:solidFill>
                <a:latin typeface="Comic Sans MS" pitchFamily="66" charset="0"/>
              </a:rPr>
              <a:t>П</a:t>
            </a:r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роект</a:t>
            </a:r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: </a:t>
            </a:r>
          </a:p>
          <a:p>
            <a:pPr algn="ctr"/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«Робототехника в образовательном пространстве»</a:t>
            </a:r>
          </a:p>
          <a:p>
            <a:pPr algn="ctr"/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Руководитель </a:t>
            </a:r>
            <a:r>
              <a:rPr lang="ru-RU" sz="1800" dirty="0" err="1" smtClean="0">
                <a:solidFill>
                  <a:srgbClr val="4E3B30"/>
                </a:solidFill>
                <a:latin typeface="Comic Sans MS" pitchFamily="66" charset="0"/>
              </a:rPr>
              <a:t>Паньковский</a:t>
            </a:r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 И.М.</a:t>
            </a:r>
            <a:endParaRPr lang="ru-RU" sz="1800" dirty="0">
              <a:solidFill>
                <a:srgbClr val="4E3B3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904" y="1124744"/>
            <a:ext cx="2206625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5" y="1124744"/>
            <a:ext cx="1158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20" y="4999234"/>
            <a:ext cx="1287462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54" y="5364505"/>
            <a:ext cx="2451334" cy="13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75" y="3173932"/>
            <a:ext cx="1979868" cy="14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88" y="4341125"/>
            <a:ext cx="1859467" cy="13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88" y="2741881"/>
            <a:ext cx="1859467" cy="14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55" y="4642050"/>
            <a:ext cx="1199573" cy="20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05" y="1124744"/>
            <a:ext cx="2078209" cy="156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742" y="2863582"/>
            <a:ext cx="1357220" cy="148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50" y="4960198"/>
            <a:ext cx="1670593" cy="13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53149"/>
            <a:ext cx="1232657" cy="173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88" y="914900"/>
            <a:ext cx="335915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975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фото 17-18\реконструкция боя\DSC_67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03930"/>
            <a:ext cx="2071628" cy="19513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1610653" y="312316"/>
            <a:ext cx="6948772" cy="668412"/>
          </a:xfrm>
          <a:prstGeom prst="rect">
            <a:avLst/>
          </a:prstGeom>
        </p:spPr>
        <p:txBody>
          <a:bodyPr vert="horz" rtlCol="0" anchor="ctr">
            <a:normAutofit fontScale="8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Проект «Школьный </a:t>
            </a:r>
            <a:r>
              <a:rPr lang="ru-RU" sz="1800" dirty="0" err="1" smtClean="0">
                <a:solidFill>
                  <a:srgbClr val="4E3B30"/>
                </a:solidFill>
                <a:latin typeface="Comic Sans MS" pitchFamily="66" charset="0"/>
              </a:rPr>
              <a:t>медиасоюз</a:t>
            </a:r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 «В объективе мир»: школьное телевидение</a:t>
            </a:r>
          </a:p>
          <a:p>
            <a:pPr algn="ctr"/>
            <a:r>
              <a:rPr lang="ru-RU" sz="1800" dirty="0" smtClean="0">
                <a:solidFill>
                  <a:srgbClr val="4E3B30"/>
                </a:solidFill>
                <a:latin typeface="Comic Sans MS" pitchFamily="66" charset="0"/>
              </a:rPr>
              <a:t>Руководитель Карасева Анна Владимировна</a:t>
            </a:r>
            <a:endParaRPr lang="ru-RU" sz="1800" dirty="0">
              <a:solidFill>
                <a:srgbClr val="4E3B30"/>
              </a:solidFill>
              <a:latin typeface="Comic Sans MS" pitchFamily="66" charset="0"/>
            </a:endParaRPr>
          </a:p>
        </p:txBody>
      </p:sp>
      <p:pic>
        <p:nvPicPr>
          <p:cNvPr id="12" name="Рисунок 11" descr="C:\Users\Дарья\AppData\Local\Temp\Rar$DIa0.018\i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38089" cy="87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директор 2019-2020\городские проекты\городские проекты\медиасоюз\DSC_81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9" y="1104009"/>
            <a:ext cx="3052029" cy="2057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F:\директор 2019-2020\городские проекты\городские проекты\медиасоюз\дипломы киностудии\add54af0-3a65-4431-9e78-9aa6d16a04b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980728"/>
            <a:ext cx="1799002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F:\директор 2019-2020\городские проекты\городские проекты\медиасоюз\награждение клипа по профессиям\DSC_6846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65" y="1104009"/>
            <a:ext cx="3536637" cy="187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F:\директор 2019-2020\городские проекты\городские проекты\медиасоюз\награждение клипа по профессиям\DSC_6856(1)(1)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95" y="3972719"/>
            <a:ext cx="3085465" cy="2265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F:\директор 2019-2020\городские проекты\городские проекты\медиасоюз\DSC0914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86" y="3172366"/>
            <a:ext cx="2545258" cy="161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7" y="3532314"/>
            <a:ext cx="337820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69374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F:\2017 фото по проектам\учеба\интеракт технологии\PB150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" y="4594770"/>
            <a:ext cx="2424004" cy="190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95537" y="0"/>
            <a:ext cx="8239200" cy="1484784"/>
          </a:xfrm>
        </p:spPr>
        <p:txBody>
          <a:bodyPr/>
          <a:lstStyle/>
          <a:p>
            <a:r>
              <a:rPr lang="ru-RU" sz="2800" dirty="0" smtClean="0"/>
              <a:t>Проект </a:t>
            </a:r>
            <a:r>
              <a:rPr lang="ru-RU" sz="2800" dirty="0" smtClean="0"/>
              <a:t>«Школа </a:t>
            </a:r>
            <a:r>
              <a:rPr lang="ru-RU" sz="2800" dirty="0" smtClean="0"/>
              <a:t>цифровых технологий</a:t>
            </a:r>
            <a:r>
              <a:rPr lang="ru-RU" sz="2800" dirty="0" smtClean="0"/>
              <a:t>» - 2019</a:t>
            </a:r>
            <a:endParaRPr lang="ru-RU" sz="2800" dirty="0"/>
          </a:p>
        </p:txBody>
      </p:sp>
      <p:pic>
        <p:nvPicPr>
          <p:cNvPr id="7" name="Рисунок 6" descr="F:\фото 2018-2019\отработанные\университетские субботы\3ffcb3be-cf70-4a92-a2d3-be414adeef9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966" y="4344486"/>
            <a:ext cx="3166705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фото 2018-2019\фото лучшие 18-19\IMG-20181204-WA00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966" y="1601496"/>
            <a:ext cx="3166705" cy="258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педанализ 2018-2019\педсовет\для сайта педагогов\черепухина\556294f9-dfa1-462e-b2b1-bd35d9723f6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18806"/>
            <a:ext cx="25019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педанализ 2018-2019\педсовет\Новая папка\4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0053"/>
            <a:ext cx="4521835" cy="3151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6278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педанализ 2018-2019\педсовет\для сайта педагогов\визитив\IMG_01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8" y="324272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 2018-2019\отработанные\день родного языка\8e7ac299-4e40-4c67-9b74-c1a12c6b1a7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8" y="2695783"/>
            <a:ext cx="288353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2017 фото по проектам\техническое\ИТО\Сила мысли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89000"/>
            <a:ext cx="2664296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98" y="4362866"/>
            <a:ext cx="232886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24272"/>
            <a:ext cx="2838870" cy="194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F:\педанализ 2018-2019\педсовет\Новая папка\6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93" y="4725144"/>
            <a:ext cx="2599199" cy="180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19" y="2372345"/>
            <a:ext cx="2881289" cy="194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285" y="866601"/>
            <a:ext cx="226218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99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5317232" y="332656"/>
            <a:ext cx="3826768" cy="490066"/>
          </a:xfrm>
          <a:prstGeom prst="rect">
            <a:avLst/>
          </a:prstGeom>
        </p:spPr>
        <p:txBody>
          <a:bodyPr vert="horz" rtlCol="0" anchor="ctr">
            <a:normAutofit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П</a:t>
            </a:r>
            <a:r>
              <a:rPr lang="ru-RU" sz="1400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роект </a:t>
            </a:r>
            <a:endParaRPr lang="ru-RU" sz="1400" b="1" dirty="0" smtClean="0">
              <a:solidFill>
                <a:srgbClr val="21274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212745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«Школа культуры здоровья»</a:t>
            </a:r>
            <a:endParaRPr lang="ru-RU" sz="1400" b="1" dirty="0">
              <a:solidFill>
                <a:srgbClr val="212745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7" name="Рисунок 6" descr="C:\Users\Дарья\Desktop\открытие лагеря\IMG_74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137" y="3058724"/>
            <a:ext cx="2729106" cy="180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Дарья\Desktop\открытие лагеря\IMG-20180601-WA00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2025" y="3043484"/>
            <a:ext cx="2575218" cy="17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Дарья\AppData\Local\Temp\Rar$DIa0.773\463A019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5085184"/>
            <a:ext cx="2707394" cy="163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Новая папка\Грамоты\IMG-20180330-WA00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483" y="166911"/>
            <a:ext cx="544576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54" y="1052736"/>
            <a:ext cx="3005609" cy="200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12" y="3043484"/>
            <a:ext cx="39878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53" y="3721931"/>
            <a:ext cx="3096617" cy="214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112" y="5927820"/>
            <a:ext cx="39624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F:\фото 2019-2020\лето\a9d98443-c7d0-46d7-8a6b-1a38968fe6af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25" y="5085183"/>
            <a:ext cx="2575218" cy="16347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950187"/>
      </p:ext>
    </p:extLst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5520</TotalTime>
  <Words>305</Words>
  <Application>Microsoft Office PowerPoint</Application>
  <PresentationFormat>Экран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«Школа цифровых технологий» - 2019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«Читающая семья – читающий город»</vt:lpstr>
      <vt:lpstr>Социальные партнеры школы</vt:lpstr>
      <vt:lpstr>Во внеурочной деятельности реализуются  программы: «Мир компьютера», «Юный программист», «Основы развития пространственного мышления», «В мире чисел», «Юный химик», «Творческая мастерская», « Математике и конструирование»; технический кружок «Умелец», «Робототехника»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user</cp:lastModifiedBy>
  <cp:revision>438</cp:revision>
  <dcterms:created xsi:type="dcterms:W3CDTF">2011-08-04T12:50:37Z</dcterms:created>
  <dcterms:modified xsi:type="dcterms:W3CDTF">2021-03-10T07:28:13Z</dcterms:modified>
</cp:coreProperties>
</file>